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37" r:id="rId4"/>
    <p:sldId id="381" r:id="rId5"/>
    <p:sldId id="377" r:id="rId6"/>
    <p:sldId id="382" r:id="rId7"/>
    <p:sldId id="340" r:id="rId8"/>
    <p:sldId id="351" r:id="rId9"/>
    <p:sldId id="385" r:id="rId10"/>
    <p:sldId id="384" r:id="rId11"/>
    <p:sldId id="383" r:id="rId12"/>
    <p:sldId id="380" r:id="rId13"/>
  </p:sldIdLst>
  <p:sldSz cx="12192000" cy="6858000"/>
  <p:notesSz cx="6797675" cy="9925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D7DFB1-D188-4F9E-B249-F74A99D6FCD1}">
          <p14:sldIdLst>
            <p14:sldId id="256"/>
            <p14:sldId id="257"/>
            <p14:sldId id="337"/>
            <p14:sldId id="381"/>
            <p14:sldId id="377"/>
            <p14:sldId id="382"/>
            <p14:sldId id="340"/>
            <p14:sldId id="351"/>
            <p14:sldId id="385"/>
            <p14:sldId id="384"/>
            <p14:sldId id="383"/>
            <p14:sldId id="380"/>
          </p14:sldIdLst>
        </p14:section>
        <p14:section name="Naamloze sectie" id="{5990A835-E7EB-470D-9959-5ED6365B43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D98ACF-DA60-809A-C027-CDC2BEB68991}" name="Arnout Traas" initials="AT" userId="53940cc6802a6f8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1FDDE-4DF1-4FCB-B4E0-76403F115F5D}" v="3" dt="2023-04-15T09:42:10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A8322-564B-4BFE-81A0-703D7C6CF889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B65B0A0-9AAE-4185-997E-B6A9F5A23031}">
      <dgm:prSet/>
      <dgm:spPr>
        <a:solidFill>
          <a:schemeClr val="accent6"/>
        </a:solidFill>
      </dgm:spPr>
      <dgm:t>
        <a:bodyPr/>
        <a:lstStyle/>
        <a:p>
          <a:r>
            <a:rPr lang="nl-NL" dirty="0"/>
            <a:t>Behandeling 2</a:t>
          </a:r>
          <a:r>
            <a:rPr lang="nl-NL" baseline="30000" dirty="0"/>
            <a:t>e</a:t>
          </a:r>
          <a:r>
            <a:rPr lang="nl-NL" dirty="0"/>
            <a:t> Kamer: aangenomen</a:t>
          </a:r>
          <a:endParaRPr lang="en-US" dirty="0"/>
        </a:p>
      </dgm:t>
    </dgm:pt>
    <dgm:pt modelId="{00190A27-3477-4B3E-9AAE-8F7FDC36E2D4}" type="parTrans" cxnId="{6BA9CA88-73D3-426C-A074-809ED2E7DA6D}">
      <dgm:prSet/>
      <dgm:spPr/>
      <dgm:t>
        <a:bodyPr/>
        <a:lstStyle/>
        <a:p>
          <a:endParaRPr lang="en-US"/>
        </a:p>
      </dgm:t>
    </dgm:pt>
    <dgm:pt modelId="{CDF3D8A3-AAFA-408E-8E9C-452956F2AB82}" type="sibTrans" cxnId="{6BA9CA88-73D3-426C-A074-809ED2E7DA6D}">
      <dgm:prSet/>
      <dgm:spPr/>
      <dgm:t>
        <a:bodyPr/>
        <a:lstStyle/>
        <a:p>
          <a:endParaRPr lang="en-US"/>
        </a:p>
      </dgm:t>
    </dgm:pt>
    <dgm:pt modelId="{B927BC5F-10C4-4F31-AEAB-AAFB304A989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400" dirty="0"/>
            <a:t>Stemming 22 december 2022: 93 stemmen voor; 48 stemmen tegen</a:t>
          </a:r>
          <a:endParaRPr lang="en-US" sz="1400" dirty="0"/>
        </a:p>
      </dgm:t>
    </dgm:pt>
    <dgm:pt modelId="{7C5133D3-17BE-4823-8D4A-41D162F6D791}" type="parTrans" cxnId="{2DB27D89-0090-4125-898E-1966AA32D244}">
      <dgm:prSet/>
      <dgm:spPr/>
      <dgm:t>
        <a:bodyPr/>
        <a:lstStyle/>
        <a:p>
          <a:endParaRPr lang="en-US"/>
        </a:p>
      </dgm:t>
    </dgm:pt>
    <dgm:pt modelId="{2CE9B977-60AB-480A-8485-F968FE636B3D}" type="sibTrans" cxnId="{2DB27D89-0090-4125-898E-1966AA32D244}">
      <dgm:prSet/>
      <dgm:spPr/>
      <dgm:t>
        <a:bodyPr/>
        <a:lstStyle/>
        <a:p>
          <a:endParaRPr lang="en-US"/>
        </a:p>
      </dgm:t>
    </dgm:pt>
    <dgm:pt modelId="{EB356661-6BEE-4AF5-8BE3-099D5F85BD05}">
      <dgm:prSet/>
      <dgm:spPr>
        <a:solidFill>
          <a:schemeClr val="accent6"/>
        </a:solidFill>
      </dgm:spPr>
      <dgm:t>
        <a:bodyPr/>
        <a:lstStyle/>
        <a:p>
          <a:r>
            <a:rPr lang="nl-NL" dirty="0"/>
            <a:t>Behandeling 1</a:t>
          </a:r>
          <a:r>
            <a:rPr lang="nl-NL" baseline="30000" dirty="0"/>
            <a:t>e</a:t>
          </a:r>
          <a:r>
            <a:rPr lang="nl-NL" dirty="0"/>
            <a:t> Kamer:</a:t>
          </a:r>
          <a:endParaRPr lang="en-US" dirty="0"/>
        </a:p>
      </dgm:t>
    </dgm:pt>
    <dgm:pt modelId="{F69094D1-AB29-4E24-9893-0990FEA47E71}" type="parTrans" cxnId="{20382FCB-80CA-4948-8DA3-581BF50310CF}">
      <dgm:prSet/>
      <dgm:spPr/>
      <dgm:t>
        <a:bodyPr/>
        <a:lstStyle/>
        <a:p>
          <a:endParaRPr lang="en-US"/>
        </a:p>
      </dgm:t>
    </dgm:pt>
    <dgm:pt modelId="{A7527F31-72D5-4D7D-8A74-A963470505A6}" type="sibTrans" cxnId="{20382FCB-80CA-4948-8DA3-581BF50310CF}">
      <dgm:prSet/>
      <dgm:spPr/>
      <dgm:t>
        <a:bodyPr/>
        <a:lstStyle/>
        <a:p>
          <a:endParaRPr lang="en-US"/>
        </a:p>
      </dgm:t>
    </dgm:pt>
    <dgm:pt modelId="{F695E8F5-B095-461A-ADCB-199E8385CE95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400" dirty="0"/>
            <a:t>Technische briefing op 17 en 31 januari 2023</a:t>
          </a:r>
          <a:endParaRPr lang="en-US" sz="1400" dirty="0"/>
        </a:p>
      </dgm:t>
    </dgm:pt>
    <dgm:pt modelId="{147C6153-1FF8-4141-A51B-A91F08D9CC62}" type="parTrans" cxnId="{2FB9F16D-DE74-4B2D-A98C-B3193ABAAB1D}">
      <dgm:prSet/>
      <dgm:spPr/>
      <dgm:t>
        <a:bodyPr/>
        <a:lstStyle/>
        <a:p>
          <a:endParaRPr lang="en-US"/>
        </a:p>
      </dgm:t>
    </dgm:pt>
    <dgm:pt modelId="{D30283C0-A95B-457A-A6A0-01ACDE8E768E}" type="sibTrans" cxnId="{2FB9F16D-DE74-4B2D-A98C-B3193ABAAB1D}">
      <dgm:prSet/>
      <dgm:spPr/>
      <dgm:t>
        <a:bodyPr/>
        <a:lstStyle/>
        <a:p>
          <a:endParaRPr lang="en-US"/>
        </a:p>
      </dgm:t>
    </dgm:pt>
    <dgm:pt modelId="{425709A4-88A1-4723-A2B8-A0A77A5BDF8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400" dirty="0"/>
            <a:t>Deskundigenbijeenkomst op 14 en 21 februari 2023</a:t>
          </a:r>
          <a:endParaRPr lang="en-US" sz="1400" dirty="0"/>
        </a:p>
      </dgm:t>
    </dgm:pt>
    <dgm:pt modelId="{62BC6AB6-A061-4615-A386-5F03C234E175}" type="parTrans" cxnId="{27FC02DD-3984-4769-8384-A47E70DCD275}">
      <dgm:prSet/>
      <dgm:spPr/>
      <dgm:t>
        <a:bodyPr/>
        <a:lstStyle/>
        <a:p>
          <a:endParaRPr lang="en-US"/>
        </a:p>
      </dgm:t>
    </dgm:pt>
    <dgm:pt modelId="{83524A0E-F626-4A56-B6DF-E75EF4A3F5A5}" type="sibTrans" cxnId="{27FC02DD-3984-4769-8384-A47E70DCD275}">
      <dgm:prSet/>
      <dgm:spPr/>
      <dgm:t>
        <a:bodyPr/>
        <a:lstStyle/>
        <a:p>
          <a:endParaRPr lang="en-US"/>
        </a:p>
      </dgm:t>
    </dgm:pt>
    <dgm:pt modelId="{A5356ED2-D457-42AD-A55B-F2DC24EF89D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400" dirty="0"/>
            <a:t>Voorbereidend onderzoek commissie op 7 maart 2023</a:t>
          </a:r>
          <a:endParaRPr lang="en-US" sz="1400" dirty="0"/>
        </a:p>
      </dgm:t>
    </dgm:pt>
    <dgm:pt modelId="{9DEBD2C8-4526-45D5-8DBC-4F86D4FCB4A5}" type="parTrans" cxnId="{F5917428-052F-424B-A73D-9933401A7DC5}">
      <dgm:prSet/>
      <dgm:spPr/>
      <dgm:t>
        <a:bodyPr/>
        <a:lstStyle/>
        <a:p>
          <a:endParaRPr lang="en-US"/>
        </a:p>
      </dgm:t>
    </dgm:pt>
    <dgm:pt modelId="{AE95C156-ECEA-4CDA-9DE1-9C44A8C4420F}" type="sibTrans" cxnId="{F5917428-052F-424B-A73D-9933401A7DC5}">
      <dgm:prSet/>
      <dgm:spPr/>
      <dgm:t>
        <a:bodyPr/>
        <a:lstStyle/>
        <a:p>
          <a:endParaRPr lang="en-US"/>
        </a:p>
      </dgm:t>
    </dgm:pt>
    <dgm:pt modelId="{6019215D-B13C-433E-BE4D-75E873E85D79}">
      <dgm:prSet/>
      <dgm:spPr>
        <a:solidFill>
          <a:schemeClr val="accent6"/>
        </a:solidFill>
      </dgm:spPr>
      <dgm:t>
        <a:bodyPr/>
        <a:lstStyle/>
        <a:p>
          <a:r>
            <a:rPr lang="nl-NL" dirty="0"/>
            <a:t>Stemming 1</a:t>
          </a:r>
          <a:r>
            <a:rPr lang="nl-NL" baseline="30000" dirty="0"/>
            <a:t>e</a:t>
          </a:r>
          <a:r>
            <a:rPr lang="nl-NL" dirty="0"/>
            <a:t> kamer: ambitie coalitie vóór 30 mei</a:t>
          </a:r>
          <a:endParaRPr lang="en-US" dirty="0"/>
        </a:p>
      </dgm:t>
    </dgm:pt>
    <dgm:pt modelId="{17A5244F-7801-4299-8E3D-3128D4594918}" type="parTrans" cxnId="{21DB8C31-89C1-48B4-A023-34F230CFC703}">
      <dgm:prSet/>
      <dgm:spPr/>
      <dgm:t>
        <a:bodyPr/>
        <a:lstStyle/>
        <a:p>
          <a:endParaRPr lang="en-US"/>
        </a:p>
      </dgm:t>
    </dgm:pt>
    <dgm:pt modelId="{5D1730B5-53C1-4780-BBED-FB4B4EDA1382}" type="sibTrans" cxnId="{21DB8C31-89C1-48B4-A023-34F230CFC703}">
      <dgm:prSet/>
      <dgm:spPr/>
      <dgm:t>
        <a:bodyPr/>
        <a:lstStyle/>
        <a:p>
          <a:endParaRPr lang="en-US"/>
        </a:p>
      </dgm:t>
    </dgm:pt>
    <dgm:pt modelId="{CD94C237-190E-4260-8761-77A28C7CC4EB}">
      <dgm:prSet/>
      <dgm:spPr>
        <a:solidFill>
          <a:schemeClr val="accent6"/>
        </a:solidFill>
      </dgm:spPr>
      <dgm:t>
        <a:bodyPr/>
        <a:lstStyle/>
        <a:p>
          <a:r>
            <a:rPr lang="nl-NL" dirty="0"/>
            <a:t>Inwerkingtreding nu nog voorzien per 1 juli 2023</a:t>
          </a:r>
        </a:p>
        <a:p>
          <a:endParaRPr lang="en-US" dirty="0"/>
        </a:p>
      </dgm:t>
    </dgm:pt>
    <dgm:pt modelId="{29C2CD62-DB1C-4368-8CCA-B9C77EF538D2}" type="parTrans" cxnId="{05396192-2631-4D09-8A1A-E398C9A80BF7}">
      <dgm:prSet/>
      <dgm:spPr/>
      <dgm:t>
        <a:bodyPr/>
        <a:lstStyle/>
        <a:p>
          <a:endParaRPr lang="en-US"/>
        </a:p>
      </dgm:t>
    </dgm:pt>
    <dgm:pt modelId="{B4E07427-A3E7-45D4-AD41-E29B4DED67D9}" type="sibTrans" cxnId="{05396192-2631-4D09-8A1A-E398C9A80BF7}">
      <dgm:prSet/>
      <dgm:spPr/>
      <dgm:t>
        <a:bodyPr/>
        <a:lstStyle/>
        <a:p>
          <a:endParaRPr lang="en-US"/>
        </a:p>
      </dgm:t>
    </dgm:pt>
    <dgm:pt modelId="{33086919-61CB-4459-A2A5-5566858749C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sz="1400" dirty="0"/>
            <a:t>Verwachting is een ‘</a:t>
          </a:r>
          <a:r>
            <a:rPr lang="nl-NL" sz="1400" dirty="0" err="1"/>
            <a:t>veegwet</a:t>
          </a:r>
          <a:r>
            <a:rPr lang="nl-NL" sz="1400" dirty="0"/>
            <a:t>’ waarin amendementen/moties worden meegenomen</a:t>
          </a:r>
        </a:p>
      </dgm:t>
    </dgm:pt>
    <dgm:pt modelId="{77968093-F737-4A69-90F4-360AC44830B0}" type="parTrans" cxnId="{6DD0F319-1D48-45A8-BC36-49F64546DACD}">
      <dgm:prSet/>
      <dgm:spPr/>
      <dgm:t>
        <a:bodyPr/>
        <a:lstStyle/>
        <a:p>
          <a:endParaRPr lang="nl-NL"/>
        </a:p>
      </dgm:t>
    </dgm:pt>
    <dgm:pt modelId="{129D7523-832A-45B1-AD43-73FF3F994C36}" type="sibTrans" cxnId="{6DD0F319-1D48-45A8-BC36-49F64546DACD}">
      <dgm:prSet/>
      <dgm:spPr/>
      <dgm:t>
        <a:bodyPr/>
        <a:lstStyle/>
        <a:p>
          <a:endParaRPr lang="nl-NL"/>
        </a:p>
      </dgm:t>
    </dgm:pt>
    <dgm:pt modelId="{B211EC4A-53F6-493B-90B8-7CC08B25BB35}" type="pres">
      <dgm:prSet presAssocID="{04AA8322-564B-4BFE-81A0-703D7C6CF889}" presName="Name0" presStyleCnt="0">
        <dgm:presLayoutVars>
          <dgm:dir/>
          <dgm:animLvl val="lvl"/>
          <dgm:resizeHandles val="exact"/>
        </dgm:presLayoutVars>
      </dgm:prSet>
      <dgm:spPr/>
    </dgm:pt>
    <dgm:pt modelId="{8CBD3036-B967-4FD6-AC1C-E6E4B4B599DF}" type="pres">
      <dgm:prSet presAssocID="{0B65B0A0-9AAE-4185-997E-B6A9F5A23031}" presName="linNode" presStyleCnt="0"/>
      <dgm:spPr/>
    </dgm:pt>
    <dgm:pt modelId="{3452A6EF-E95E-46FF-A6A4-F2D2E5911C37}" type="pres">
      <dgm:prSet presAssocID="{0B65B0A0-9AAE-4185-997E-B6A9F5A2303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E188D6E-3714-4C6A-9A75-7E9E55D88371}" type="pres">
      <dgm:prSet presAssocID="{0B65B0A0-9AAE-4185-997E-B6A9F5A23031}" presName="descendantText" presStyleLbl="alignAccFollowNode1" presStyleIdx="0" presStyleCnt="3">
        <dgm:presLayoutVars>
          <dgm:bulletEnabled val="1"/>
        </dgm:presLayoutVars>
      </dgm:prSet>
      <dgm:spPr/>
    </dgm:pt>
    <dgm:pt modelId="{2945F479-A8AE-4F65-85D7-CF12428CEE3C}" type="pres">
      <dgm:prSet presAssocID="{CDF3D8A3-AAFA-408E-8E9C-452956F2AB82}" presName="sp" presStyleCnt="0"/>
      <dgm:spPr/>
    </dgm:pt>
    <dgm:pt modelId="{1DF9E353-B68A-4D4A-AD32-EB9592B1CDE4}" type="pres">
      <dgm:prSet presAssocID="{EB356661-6BEE-4AF5-8BE3-099D5F85BD05}" presName="linNode" presStyleCnt="0"/>
      <dgm:spPr/>
    </dgm:pt>
    <dgm:pt modelId="{104505DF-FA85-43BF-BBD2-E9E86A6F41F1}" type="pres">
      <dgm:prSet presAssocID="{EB356661-6BEE-4AF5-8BE3-099D5F85BD0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96A3BB-D5EC-4CB6-92F6-D9C434AD9223}" type="pres">
      <dgm:prSet presAssocID="{EB356661-6BEE-4AF5-8BE3-099D5F85BD05}" presName="descendantText" presStyleLbl="alignAccFollowNode1" presStyleIdx="1" presStyleCnt="3">
        <dgm:presLayoutVars>
          <dgm:bulletEnabled val="1"/>
        </dgm:presLayoutVars>
      </dgm:prSet>
      <dgm:spPr/>
    </dgm:pt>
    <dgm:pt modelId="{8BFF920C-3620-4994-9BA4-3DAA0CE54F8D}" type="pres">
      <dgm:prSet presAssocID="{A7527F31-72D5-4D7D-8A74-A963470505A6}" presName="sp" presStyleCnt="0"/>
      <dgm:spPr/>
    </dgm:pt>
    <dgm:pt modelId="{957CC12B-F524-40FF-B819-A4B97EA15A9B}" type="pres">
      <dgm:prSet presAssocID="{6019215D-B13C-433E-BE4D-75E873E85D79}" presName="linNode" presStyleCnt="0"/>
      <dgm:spPr/>
    </dgm:pt>
    <dgm:pt modelId="{28242E7C-6409-46EB-9FE5-9E73267D9350}" type="pres">
      <dgm:prSet presAssocID="{6019215D-B13C-433E-BE4D-75E873E85D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D039A84-443E-4A8A-86D8-A43B7A9DA2FC}" type="pres">
      <dgm:prSet presAssocID="{5D1730B5-53C1-4780-BBED-FB4B4EDA1382}" presName="sp" presStyleCnt="0"/>
      <dgm:spPr/>
    </dgm:pt>
    <dgm:pt modelId="{379B5A0D-6841-41E5-AA8E-7CF3C40D1C1E}" type="pres">
      <dgm:prSet presAssocID="{CD94C237-190E-4260-8761-77A28C7CC4EB}" presName="linNode" presStyleCnt="0"/>
      <dgm:spPr/>
    </dgm:pt>
    <dgm:pt modelId="{BF6B1B9D-A2E1-478A-92B8-9F56BA9BB0FF}" type="pres">
      <dgm:prSet presAssocID="{CD94C237-190E-4260-8761-77A28C7CC4E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9EADA51-922D-4950-B3F1-A398CD809C05}" type="pres">
      <dgm:prSet presAssocID="{CD94C237-190E-4260-8761-77A28C7CC4E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DD0F319-1D48-45A8-BC36-49F64546DACD}" srcId="{CD94C237-190E-4260-8761-77A28C7CC4EB}" destId="{33086919-61CB-4459-A2A5-5566858749CD}" srcOrd="0" destOrd="0" parTransId="{77968093-F737-4A69-90F4-360AC44830B0}" sibTransId="{129D7523-832A-45B1-AD43-73FF3F994C36}"/>
    <dgm:cxn modelId="{786D1520-D890-4EAE-957A-46CD07B36C57}" type="presOf" srcId="{425709A4-88A1-4723-A2B8-A0A77A5BDF8F}" destId="{F896A3BB-D5EC-4CB6-92F6-D9C434AD9223}" srcOrd="0" destOrd="1" presId="urn:microsoft.com/office/officeart/2005/8/layout/vList5"/>
    <dgm:cxn modelId="{F5917428-052F-424B-A73D-9933401A7DC5}" srcId="{EB356661-6BEE-4AF5-8BE3-099D5F85BD05}" destId="{A5356ED2-D457-42AD-A55B-F2DC24EF89D0}" srcOrd="2" destOrd="0" parTransId="{9DEBD2C8-4526-45D5-8DBC-4F86D4FCB4A5}" sibTransId="{AE95C156-ECEA-4CDA-9DE1-9C44A8C4420F}"/>
    <dgm:cxn modelId="{21DB8C31-89C1-48B4-A023-34F230CFC703}" srcId="{04AA8322-564B-4BFE-81A0-703D7C6CF889}" destId="{6019215D-B13C-433E-BE4D-75E873E85D79}" srcOrd="2" destOrd="0" parTransId="{17A5244F-7801-4299-8E3D-3128D4594918}" sibTransId="{5D1730B5-53C1-4780-BBED-FB4B4EDA1382}"/>
    <dgm:cxn modelId="{0145E944-1E33-4D0E-9094-202B4F9FDE14}" type="presOf" srcId="{EB356661-6BEE-4AF5-8BE3-099D5F85BD05}" destId="{104505DF-FA85-43BF-BBD2-E9E86A6F41F1}" srcOrd="0" destOrd="0" presId="urn:microsoft.com/office/officeart/2005/8/layout/vList5"/>
    <dgm:cxn modelId="{3A290F45-9F11-41CB-B6F9-DF781561EC55}" type="presOf" srcId="{6019215D-B13C-433E-BE4D-75E873E85D79}" destId="{28242E7C-6409-46EB-9FE5-9E73267D9350}" srcOrd="0" destOrd="0" presId="urn:microsoft.com/office/officeart/2005/8/layout/vList5"/>
    <dgm:cxn modelId="{92FDD64B-4026-4643-BCB3-86CB873E2260}" type="presOf" srcId="{CD94C237-190E-4260-8761-77A28C7CC4EB}" destId="{BF6B1B9D-A2E1-478A-92B8-9F56BA9BB0FF}" srcOrd="0" destOrd="0" presId="urn:microsoft.com/office/officeart/2005/8/layout/vList5"/>
    <dgm:cxn modelId="{A05B786D-FC87-4CD0-B44A-5629EB036433}" type="presOf" srcId="{0B65B0A0-9AAE-4185-997E-B6A9F5A23031}" destId="{3452A6EF-E95E-46FF-A6A4-F2D2E5911C37}" srcOrd="0" destOrd="0" presId="urn:microsoft.com/office/officeart/2005/8/layout/vList5"/>
    <dgm:cxn modelId="{2FB9F16D-DE74-4B2D-A98C-B3193ABAAB1D}" srcId="{EB356661-6BEE-4AF5-8BE3-099D5F85BD05}" destId="{F695E8F5-B095-461A-ADCB-199E8385CE95}" srcOrd="0" destOrd="0" parTransId="{147C6153-1FF8-4141-A51B-A91F08D9CC62}" sibTransId="{D30283C0-A95B-457A-A6A0-01ACDE8E768E}"/>
    <dgm:cxn modelId="{6BA9CA88-73D3-426C-A074-809ED2E7DA6D}" srcId="{04AA8322-564B-4BFE-81A0-703D7C6CF889}" destId="{0B65B0A0-9AAE-4185-997E-B6A9F5A23031}" srcOrd="0" destOrd="0" parTransId="{00190A27-3477-4B3E-9AAE-8F7FDC36E2D4}" sibTransId="{CDF3D8A3-AAFA-408E-8E9C-452956F2AB82}"/>
    <dgm:cxn modelId="{2DB27D89-0090-4125-898E-1966AA32D244}" srcId="{0B65B0A0-9AAE-4185-997E-B6A9F5A23031}" destId="{B927BC5F-10C4-4F31-AEAB-AAFB304A989E}" srcOrd="0" destOrd="0" parTransId="{7C5133D3-17BE-4823-8D4A-41D162F6D791}" sibTransId="{2CE9B977-60AB-480A-8485-F968FE636B3D}"/>
    <dgm:cxn modelId="{05396192-2631-4D09-8A1A-E398C9A80BF7}" srcId="{04AA8322-564B-4BFE-81A0-703D7C6CF889}" destId="{CD94C237-190E-4260-8761-77A28C7CC4EB}" srcOrd="3" destOrd="0" parTransId="{29C2CD62-DB1C-4368-8CCA-B9C77EF538D2}" sibTransId="{B4E07427-A3E7-45D4-AD41-E29B4DED67D9}"/>
    <dgm:cxn modelId="{F3A3EA94-5F17-43F9-8607-E939218C6470}" type="presOf" srcId="{A5356ED2-D457-42AD-A55B-F2DC24EF89D0}" destId="{F896A3BB-D5EC-4CB6-92F6-D9C434AD9223}" srcOrd="0" destOrd="2" presId="urn:microsoft.com/office/officeart/2005/8/layout/vList5"/>
    <dgm:cxn modelId="{265E44A3-76C2-4703-B297-242EB766BC19}" type="presOf" srcId="{F695E8F5-B095-461A-ADCB-199E8385CE95}" destId="{F896A3BB-D5EC-4CB6-92F6-D9C434AD9223}" srcOrd="0" destOrd="0" presId="urn:microsoft.com/office/officeart/2005/8/layout/vList5"/>
    <dgm:cxn modelId="{24570CA8-71FB-4D9E-9C6E-3AFFB41FC660}" type="presOf" srcId="{04AA8322-564B-4BFE-81A0-703D7C6CF889}" destId="{B211EC4A-53F6-493B-90B8-7CC08B25BB35}" srcOrd="0" destOrd="0" presId="urn:microsoft.com/office/officeart/2005/8/layout/vList5"/>
    <dgm:cxn modelId="{20382FCB-80CA-4948-8DA3-581BF50310CF}" srcId="{04AA8322-564B-4BFE-81A0-703D7C6CF889}" destId="{EB356661-6BEE-4AF5-8BE3-099D5F85BD05}" srcOrd="1" destOrd="0" parTransId="{F69094D1-AB29-4E24-9893-0990FEA47E71}" sibTransId="{A7527F31-72D5-4D7D-8A74-A963470505A6}"/>
    <dgm:cxn modelId="{27FC02DD-3984-4769-8384-A47E70DCD275}" srcId="{EB356661-6BEE-4AF5-8BE3-099D5F85BD05}" destId="{425709A4-88A1-4723-A2B8-A0A77A5BDF8F}" srcOrd="1" destOrd="0" parTransId="{62BC6AB6-A061-4615-A386-5F03C234E175}" sibTransId="{83524A0E-F626-4A56-B6DF-E75EF4A3F5A5}"/>
    <dgm:cxn modelId="{C162EDE0-9E3C-4AE5-A2D1-57A1FD17E401}" type="presOf" srcId="{B927BC5F-10C4-4F31-AEAB-AAFB304A989E}" destId="{EE188D6E-3714-4C6A-9A75-7E9E55D88371}" srcOrd="0" destOrd="0" presId="urn:microsoft.com/office/officeart/2005/8/layout/vList5"/>
    <dgm:cxn modelId="{C6F105E2-8B01-4CD3-8BA5-6780A3828F21}" type="presOf" srcId="{33086919-61CB-4459-A2A5-5566858749CD}" destId="{79EADA51-922D-4950-B3F1-A398CD809C05}" srcOrd="0" destOrd="0" presId="urn:microsoft.com/office/officeart/2005/8/layout/vList5"/>
    <dgm:cxn modelId="{152DA6B7-5B5E-4A23-8F2A-A3F08F9002B9}" type="presParOf" srcId="{B211EC4A-53F6-493B-90B8-7CC08B25BB35}" destId="{8CBD3036-B967-4FD6-AC1C-E6E4B4B599DF}" srcOrd="0" destOrd="0" presId="urn:microsoft.com/office/officeart/2005/8/layout/vList5"/>
    <dgm:cxn modelId="{6899A477-AB7A-45BE-B5C2-C21C1F231999}" type="presParOf" srcId="{8CBD3036-B967-4FD6-AC1C-E6E4B4B599DF}" destId="{3452A6EF-E95E-46FF-A6A4-F2D2E5911C37}" srcOrd="0" destOrd="0" presId="urn:microsoft.com/office/officeart/2005/8/layout/vList5"/>
    <dgm:cxn modelId="{0EA94291-FE63-440A-8157-1BF226960985}" type="presParOf" srcId="{8CBD3036-B967-4FD6-AC1C-E6E4B4B599DF}" destId="{EE188D6E-3714-4C6A-9A75-7E9E55D88371}" srcOrd="1" destOrd="0" presId="urn:microsoft.com/office/officeart/2005/8/layout/vList5"/>
    <dgm:cxn modelId="{B697F561-C407-441C-A5E5-189A8734E4A9}" type="presParOf" srcId="{B211EC4A-53F6-493B-90B8-7CC08B25BB35}" destId="{2945F479-A8AE-4F65-85D7-CF12428CEE3C}" srcOrd="1" destOrd="0" presId="urn:microsoft.com/office/officeart/2005/8/layout/vList5"/>
    <dgm:cxn modelId="{F79C77B9-5893-4BBD-9E62-B4A03FA8A04E}" type="presParOf" srcId="{B211EC4A-53F6-493B-90B8-7CC08B25BB35}" destId="{1DF9E353-B68A-4D4A-AD32-EB9592B1CDE4}" srcOrd="2" destOrd="0" presId="urn:microsoft.com/office/officeart/2005/8/layout/vList5"/>
    <dgm:cxn modelId="{E0683DB4-69FF-4CE3-809C-BB85CBCF41D9}" type="presParOf" srcId="{1DF9E353-B68A-4D4A-AD32-EB9592B1CDE4}" destId="{104505DF-FA85-43BF-BBD2-E9E86A6F41F1}" srcOrd="0" destOrd="0" presId="urn:microsoft.com/office/officeart/2005/8/layout/vList5"/>
    <dgm:cxn modelId="{AC88D251-0292-4F22-A2E2-3611B087E57E}" type="presParOf" srcId="{1DF9E353-B68A-4D4A-AD32-EB9592B1CDE4}" destId="{F896A3BB-D5EC-4CB6-92F6-D9C434AD9223}" srcOrd="1" destOrd="0" presId="urn:microsoft.com/office/officeart/2005/8/layout/vList5"/>
    <dgm:cxn modelId="{EEBA2508-769C-4CA4-8781-CF04E290CE23}" type="presParOf" srcId="{B211EC4A-53F6-493B-90B8-7CC08B25BB35}" destId="{8BFF920C-3620-4994-9BA4-3DAA0CE54F8D}" srcOrd="3" destOrd="0" presId="urn:microsoft.com/office/officeart/2005/8/layout/vList5"/>
    <dgm:cxn modelId="{5E1CEA79-6424-4B9D-A08F-A439B278E186}" type="presParOf" srcId="{B211EC4A-53F6-493B-90B8-7CC08B25BB35}" destId="{957CC12B-F524-40FF-B819-A4B97EA15A9B}" srcOrd="4" destOrd="0" presId="urn:microsoft.com/office/officeart/2005/8/layout/vList5"/>
    <dgm:cxn modelId="{7F881247-824E-47C0-820B-9E5C75E145B8}" type="presParOf" srcId="{957CC12B-F524-40FF-B819-A4B97EA15A9B}" destId="{28242E7C-6409-46EB-9FE5-9E73267D9350}" srcOrd="0" destOrd="0" presId="urn:microsoft.com/office/officeart/2005/8/layout/vList5"/>
    <dgm:cxn modelId="{27A2A32A-4588-4C7D-BE57-03EF0FF39BB8}" type="presParOf" srcId="{B211EC4A-53F6-493B-90B8-7CC08B25BB35}" destId="{BD039A84-443E-4A8A-86D8-A43B7A9DA2FC}" srcOrd="5" destOrd="0" presId="urn:microsoft.com/office/officeart/2005/8/layout/vList5"/>
    <dgm:cxn modelId="{D7D17176-A7CD-4A34-8641-3B38F7BF0F0A}" type="presParOf" srcId="{B211EC4A-53F6-493B-90B8-7CC08B25BB35}" destId="{379B5A0D-6841-41E5-AA8E-7CF3C40D1C1E}" srcOrd="6" destOrd="0" presId="urn:microsoft.com/office/officeart/2005/8/layout/vList5"/>
    <dgm:cxn modelId="{2A1F6CA5-D405-4434-823F-B265A42BE59D}" type="presParOf" srcId="{379B5A0D-6841-41E5-AA8E-7CF3C40D1C1E}" destId="{BF6B1B9D-A2E1-478A-92B8-9F56BA9BB0FF}" srcOrd="0" destOrd="0" presId="urn:microsoft.com/office/officeart/2005/8/layout/vList5"/>
    <dgm:cxn modelId="{217DE568-5272-4DD4-A9A3-3E965DE243A5}" type="presParOf" srcId="{379B5A0D-6841-41E5-AA8E-7CF3C40D1C1E}" destId="{79EADA51-922D-4950-B3F1-A398CD809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88D6E-3714-4C6A-9A75-7E9E55D88371}">
      <dsp:nvSpPr>
        <dsp:cNvPr id="0" name=""/>
        <dsp:cNvSpPr/>
      </dsp:nvSpPr>
      <dsp:spPr>
        <a:xfrm rot="5400000">
          <a:off x="6537248" y="-2745093"/>
          <a:ext cx="844392" cy="655006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Stemming 22 december 2022: 93 stemmen voor; 48 stemmen tegen</a:t>
          </a:r>
          <a:endParaRPr lang="en-US" sz="1400" kern="1200" dirty="0"/>
        </a:p>
      </dsp:txBody>
      <dsp:txXfrm rot="-5400000">
        <a:off x="3684412" y="148963"/>
        <a:ext cx="6508845" cy="761952"/>
      </dsp:txXfrm>
    </dsp:sp>
    <dsp:sp modelId="{3452A6EF-E95E-46FF-A6A4-F2D2E5911C37}">
      <dsp:nvSpPr>
        <dsp:cNvPr id="0" name=""/>
        <dsp:cNvSpPr/>
      </dsp:nvSpPr>
      <dsp:spPr>
        <a:xfrm>
          <a:off x="0" y="2194"/>
          <a:ext cx="3684412" cy="10554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2</a:t>
          </a:r>
          <a:r>
            <a:rPr lang="nl-NL" sz="1800" kern="1200" baseline="30000" dirty="0"/>
            <a:t>e</a:t>
          </a:r>
          <a:r>
            <a:rPr lang="nl-NL" sz="1800" kern="1200" dirty="0"/>
            <a:t> Kamer: aangenomen</a:t>
          </a:r>
          <a:endParaRPr lang="en-US" sz="1800" kern="1200" dirty="0"/>
        </a:p>
      </dsp:txBody>
      <dsp:txXfrm>
        <a:off x="51525" y="53719"/>
        <a:ext cx="3581362" cy="952440"/>
      </dsp:txXfrm>
    </dsp:sp>
    <dsp:sp modelId="{F896A3BB-D5EC-4CB6-92F6-D9C434AD9223}">
      <dsp:nvSpPr>
        <dsp:cNvPr id="0" name=""/>
        <dsp:cNvSpPr/>
      </dsp:nvSpPr>
      <dsp:spPr>
        <a:xfrm rot="5400000">
          <a:off x="6537248" y="-1636828"/>
          <a:ext cx="844392" cy="655006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Technische briefing op 17 en 31 januari 2023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Deskundigenbijeenkomst op 14 en 21 februari 2023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Voorbereidend onderzoek commissie op 7 maart 2023</a:t>
          </a:r>
          <a:endParaRPr lang="en-US" sz="1400" kern="1200" dirty="0"/>
        </a:p>
      </dsp:txBody>
      <dsp:txXfrm rot="-5400000">
        <a:off x="3684412" y="1257228"/>
        <a:ext cx="6508845" cy="761952"/>
      </dsp:txXfrm>
    </dsp:sp>
    <dsp:sp modelId="{104505DF-FA85-43BF-BBD2-E9E86A6F41F1}">
      <dsp:nvSpPr>
        <dsp:cNvPr id="0" name=""/>
        <dsp:cNvSpPr/>
      </dsp:nvSpPr>
      <dsp:spPr>
        <a:xfrm>
          <a:off x="0" y="1110459"/>
          <a:ext cx="3684412" cy="10554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1</a:t>
          </a:r>
          <a:r>
            <a:rPr lang="nl-NL" sz="1800" kern="1200" baseline="30000" dirty="0"/>
            <a:t>e</a:t>
          </a:r>
          <a:r>
            <a:rPr lang="nl-NL" sz="1800" kern="1200" dirty="0"/>
            <a:t> Kamer:</a:t>
          </a:r>
          <a:endParaRPr lang="en-US" sz="1800" kern="1200" dirty="0"/>
        </a:p>
      </dsp:txBody>
      <dsp:txXfrm>
        <a:off x="51525" y="1161984"/>
        <a:ext cx="3581362" cy="952440"/>
      </dsp:txXfrm>
    </dsp:sp>
    <dsp:sp modelId="{28242E7C-6409-46EB-9FE5-9E73267D9350}">
      <dsp:nvSpPr>
        <dsp:cNvPr id="0" name=""/>
        <dsp:cNvSpPr/>
      </dsp:nvSpPr>
      <dsp:spPr>
        <a:xfrm>
          <a:off x="0" y="2218724"/>
          <a:ext cx="3684412" cy="10554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Stemming 1</a:t>
          </a:r>
          <a:r>
            <a:rPr lang="nl-NL" sz="1800" kern="1200" baseline="30000" dirty="0"/>
            <a:t>e</a:t>
          </a:r>
          <a:r>
            <a:rPr lang="nl-NL" sz="1800" kern="1200" dirty="0"/>
            <a:t> kamer: ambitie coalitie vóór 30 mei</a:t>
          </a:r>
          <a:endParaRPr lang="en-US" sz="1800" kern="1200" dirty="0"/>
        </a:p>
      </dsp:txBody>
      <dsp:txXfrm>
        <a:off x="51525" y="2270249"/>
        <a:ext cx="3581362" cy="952440"/>
      </dsp:txXfrm>
    </dsp:sp>
    <dsp:sp modelId="{79EADA51-922D-4950-B3F1-A398CD809C05}">
      <dsp:nvSpPr>
        <dsp:cNvPr id="0" name=""/>
        <dsp:cNvSpPr/>
      </dsp:nvSpPr>
      <dsp:spPr>
        <a:xfrm rot="5400000">
          <a:off x="6537248" y="579701"/>
          <a:ext cx="844392" cy="655006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Verwachting is een ‘</a:t>
          </a:r>
          <a:r>
            <a:rPr lang="nl-NL" sz="1400" kern="1200" dirty="0" err="1"/>
            <a:t>veegwet</a:t>
          </a:r>
          <a:r>
            <a:rPr lang="nl-NL" sz="1400" kern="1200" dirty="0"/>
            <a:t>’ waarin amendementen/moties worden meegenomen</a:t>
          </a:r>
        </a:p>
      </dsp:txBody>
      <dsp:txXfrm rot="-5400000">
        <a:off x="3684412" y="3473757"/>
        <a:ext cx="6508845" cy="761952"/>
      </dsp:txXfrm>
    </dsp:sp>
    <dsp:sp modelId="{BF6B1B9D-A2E1-478A-92B8-9F56BA9BB0FF}">
      <dsp:nvSpPr>
        <dsp:cNvPr id="0" name=""/>
        <dsp:cNvSpPr/>
      </dsp:nvSpPr>
      <dsp:spPr>
        <a:xfrm>
          <a:off x="0" y="3326989"/>
          <a:ext cx="3684412" cy="10554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Inwerkingtreding nu nog voorzien per 1 juli 2023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1525" y="3378514"/>
        <a:ext cx="3581362" cy="95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0B617F3-0342-4980-A22C-77D990F38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816FE9-1AB0-4C54-B92C-BE2E7E5A6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760" y="0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8B0FF186-0FA7-4853-89DA-C89CD7B8B463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928643-FD70-496D-8BA6-0684BEB1C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222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7F4E18-6C5C-41F4-9E04-23467C2A2A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760" y="9427222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F31359C3-FC48-4DD7-ACC5-B01E6C08B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12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760" y="0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7B6BF891-35EC-4C74-9EED-C6E8E5739CA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5" y="4776627"/>
            <a:ext cx="5438768" cy="3908580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7222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760" y="9427222"/>
            <a:ext cx="2945346" cy="497828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FAA58264-DAAA-4DF7-88DE-F09937143F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25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14B9D-6837-457F-965C-40A23C35E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2B90A1-E980-4F0F-A6E2-A3E3016C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B03B4-60F2-4FC1-BA90-79D3B3CE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01F464-F6DF-4BA3-80B8-4B75D78F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2C6F18-D88C-4518-8246-BAF34C7F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26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9CA65-BF1E-4CD3-9C31-00755BB4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7D75E3-EE0D-4106-9782-E74DAA86B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5FFD2F-7F6B-461B-B790-AEA78489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6A6930-C064-4903-93CA-318D2501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086D66-F515-4687-834D-035A2777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1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FFC295-A1C8-42D7-9505-38E57BBDB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863D8E-BCD2-4394-A18B-DE606CCF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50500D-CE90-4C7E-B47C-62876455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C3E738-E20E-4274-B28B-D875004C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07678-5050-45FA-8C8E-17EAB16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6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776A-F01A-4671-A0E9-AC60A78F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7DC23-9252-4377-BA04-BD7627CE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E9F3B-7FF9-451E-9C13-0C370B45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7B311C-341C-48C6-AC41-0BAD5E3D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B7AEE6-0FB5-4638-9A79-2F04B1EB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DA2ED-6505-4D05-B2BA-2B11B47F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1C05A0-AE5B-42D3-9032-667E804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BD891A-C33F-4EEE-B2B8-1A7D75A8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C84ED-ED65-446A-BD75-C34C7EA8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BEE244-D68D-4E61-938B-58A23B46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D8A05-1201-4F64-9CFC-EBA83990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A2E3F-A76D-4758-BE01-A552203C4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1C5681-9FCD-440C-9773-FB9A1ADC6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75E1EC-EE8C-4CF2-9ED3-235FC254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530E1F-4F6B-4EE9-8B9C-BC3437E4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3E8AA1-CB07-4D60-BFC3-C09ED46B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1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F8D53-5733-4292-BFFE-0C7D63F3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A0F7EB-587F-47D9-BD3D-7B234E6E1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4FAFC3-DE63-467F-AECA-6B8A64632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C5A263-0DF0-4E95-A41D-A84C1D2A1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981977-1DDC-491B-B05A-4F1C1CFE1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7EF52F-3FE6-4425-86E5-0568593C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E38DF1-2FC4-454F-9FAE-B312CAC4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D8F757-1142-450F-885A-414D0C26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3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8B2F-51CE-4445-A785-CC95F968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0F37A1-6BE1-4810-83E1-BA69A286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8F3C2F-94DB-47D6-AB2C-B6268A2E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04DCD2-AE04-4DB8-9DD5-786C78BB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5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90F522-1020-442B-AF1E-5D262863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67EC3F-4029-4E88-B7C8-95D6049F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89FB84-B612-4284-AC20-FB0AF468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03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7BDE3-EA60-46B5-A36C-6CABF327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589CC-28CC-4495-AA58-F8F27BEE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879E6C-95B8-4D20-A842-13AF232CE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003EAF-E077-49DA-A9ED-9D151F86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0CE921-C278-4B96-828B-EBC9984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6079A1-0790-49D5-95F7-4E4137DB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8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516AA-C3DB-4DBC-9BE5-50B5010D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163FD4-8609-4AE0-BCE4-BA520DBA4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D414F9-996B-44C1-97A3-C113C7E0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F1E7C-F39B-41FA-AE7E-82714612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667F2F-F14F-4408-BD45-237C9A03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EC0FC2-14B0-4651-BDB5-E252005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5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E183B8-D725-48AD-A536-2BC77FA5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0027A-40EF-4F4E-BCA8-29AC0615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3074D6-B673-4D17-837A-8EE3679EF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E4DBE-B30E-4FDF-B536-AF130792C849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C3DE4-4EE0-4F2D-92D0-1ACFB6447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2FE56E-5FDA-4E85-96B1-3F9ABFA1B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EDDB-9F4C-49FD-B96E-15C4EBFAD3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8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0E27380-7C55-4B2B-AA53-070CB99E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032" y="3429000"/>
            <a:ext cx="9144000" cy="1655762"/>
          </a:xfrm>
        </p:spPr>
        <p:txBody>
          <a:bodyPr>
            <a:noAutofit/>
          </a:bodyPr>
          <a:lstStyle/>
          <a:p>
            <a:r>
              <a:rPr lang="nl-NL" sz="3200" b="1" dirty="0">
                <a:cs typeface="Arial" panose="020B0604020202020204" pitchFamily="34" charset="0"/>
              </a:rPr>
              <a:t>Pensioencommissie VGC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5BD9C54-43E7-FB14-D931-8E9F927A16F4}"/>
              </a:ext>
            </a:extLst>
          </p:cNvPr>
          <p:cNvGrpSpPr/>
          <p:nvPr/>
        </p:nvGrpSpPr>
        <p:grpSpPr>
          <a:xfrm>
            <a:off x="0" y="0"/>
            <a:ext cx="12192000" cy="2705878"/>
            <a:chOff x="0" y="0"/>
            <a:chExt cx="12192000" cy="201973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74A6481-7CEE-4A23-8EC7-E6E67C17F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84"/>
            <a:stretch/>
          </p:blipFill>
          <p:spPr>
            <a:xfrm>
              <a:off x="0" y="0"/>
              <a:ext cx="12192000" cy="1530866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0DCD3EF6-966D-49DC-955C-2216E7CA9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0"/>
            <a:stretch/>
          </p:blipFill>
          <p:spPr>
            <a:xfrm>
              <a:off x="210360" y="1627742"/>
              <a:ext cx="6420612" cy="391990"/>
            </a:xfrm>
            <a:prstGeom prst="rect">
              <a:avLst/>
            </a:prstGeom>
          </p:spPr>
        </p:pic>
      </p:grpSp>
      <p:sp>
        <p:nvSpPr>
          <p:cNvPr id="2" name="Ondertitel 2">
            <a:extLst>
              <a:ext uri="{FF2B5EF4-FFF2-40B4-BE49-F238E27FC236}">
                <a16:creationId xmlns:a16="http://schemas.microsoft.com/office/drawing/2014/main" id="{4709FB20-F22E-A29B-C2E4-433BE891CB34}"/>
              </a:ext>
            </a:extLst>
          </p:cNvPr>
          <p:cNvSpPr txBox="1">
            <a:spLocks/>
          </p:cNvSpPr>
          <p:nvPr/>
        </p:nvSpPr>
        <p:spPr>
          <a:xfrm>
            <a:off x="4237455" y="4544271"/>
            <a:ext cx="3493154" cy="1080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ALV 20 april 2023</a:t>
            </a:r>
          </a:p>
        </p:txBody>
      </p:sp>
    </p:spTree>
    <p:extLst>
      <p:ext uri="{BB962C8B-B14F-4D97-AF65-F5344CB8AC3E}">
        <p14:creationId xmlns:p14="http://schemas.microsoft.com/office/powerpoint/2010/main" val="357593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</a:rPr>
              <a:t>WTP: s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tatus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gesloten fondsen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38416CD-B43C-F55D-86ED-9DF64662BADF}"/>
              </a:ext>
            </a:extLst>
          </p:cNvPr>
          <p:cNvSpPr txBox="1">
            <a:spLocks/>
          </p:cNvSpPr>
          <p:nvPr/>
        </p:nvSpPr>
        <p:spPr>
          <a:xfrm>
            <a:off x="774443" y="2276272"/>
            <a:ext cx="10543591" cy="3863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Bijzondere positie gesloten fondsen</a:t>
            </a:r>
            <a:endParaRPr lang="nl-N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Geen premieopbouw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</a:rPr>
              <a:t>Geen actieve betrokkenheid werkgever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Handreiking invaren gesloten fondsen van het Ministerie van Sociale Zaken en Werkgelegenheid is in de maak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Invaren in nieuwe systeem lijkt in principe mogelijk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Primaat besluitvorming bij sociale partners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Bestuur pensioenfonds beoordeelt uitvoerbaarheid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Evenwichtige afweging belangen diverse groepen (slapers – gepensioneerden)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</a:rPr>
              <a:t>Fondsen die niet invaren blijven onder FTK</a:t>
            </a:r>
          </a:p>
        </p:txBody>
      </p:sp>
    </p:spTree>
    <p:extLst>
      <p:ext uri="{BB962C8B-B14F-4D97-AF65-F5344CB8AC3E}">
        <p14:creationId xmlns:p14="http://schemas.microsoft.com/office/powerpoint/2010/main" val="300402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77" y="95181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315992" y="1125246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438709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Onderwerpen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113009"/>
            <a:ext cx="10840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Pensioencommissie: samenstelling en opdracht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 Toekomst Pensioenen: enkele hoofdlijnen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WTP: waar staan we nu en wat komt er aan?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WTP: verwachtingen &amp; vervolgstappen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1FE427-4F0A-D597-16AE-A02F6B124097}"/>
              </a:ext>
            </a:extLst>
          </p:cNvPr>
          <p:cNvSpPr/>
          <p:nvPr/>
        </p:nvSpPr>
        <p:spPr>
          <a:xfrm>
            <a:off x="774442" y="4512560"/>
            <a:ext cx="7688424" cy="4012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4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VGC, onze leden en WTP: verwachtingen en vervolgstappen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391126"/>
            <a:ext cx="10840384" cy="339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SPC bestuur bereidt zich voor op komende fase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VGC volgt proces intensief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Inwerkingtreding WTP afwachten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Optie </a:t>
            </a:r>
            <a:r>
              <a:rPr lang="nl-NL" dirty="0" err="1">
                <a:solidFill>
                  <a:prstClr val="black"/>
                </a:solidFill>
                <a:latin typeface="Calibri" panose="020F0502020204030204"/>
              </a:rPr>
              <a:t>hoorrecht</a:t>
            </a: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staat open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Constructief overleg met SPC staat voorop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Goede o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nderbouwing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consequenties voor deelnemers(groepen)</a:t>
            </a:r>
          </a:p>
        </p:txBody>
      </p:sp>
    </p:spTree>
    <p:extLst>
      <p:ext uri="{BB962C8B-B14F-4D97-AF65-F5344CB8AC3E}">
        <p14:creationId xmlns:p14="http://schemas.microsoft.com/office/powerpoint/2010/main" val="392742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77" y="95181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315992" y="1125246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438709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Onderwerpen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113009"/>
            <a:ext cx="10840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Pensioencommissie: samenstelling en opdracht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 Toekomst Pensioenen: enkele hoofdlijnen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WTP: waar staan we nu en wat komt er aan?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WTP: verwachtingen &amp; vervolgstappen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1FE427-4F0A-D597-16AE-A02F6B124097}"/>
              </a:ext>
            </a:extLst>
          </p:cNvPr>
          <p:cNvSpPr/>
          <p:nvPr/>
        </p:nvSpPr>
        <p:spPr>
          <a:xfrm>
            <a:off x="774442" y="2132206"/>
            <a:ext cx="7688424" cy="4012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Pensioencommissie: samenstelling en 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175484"/>
            <a:ext cx="10840384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Bemensing: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Joan van Oorschot – bestuur VGC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Atze Schaap – bestuur VGC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Arnout </a:t>
            </a:r>
            <a:r>
              <a:rPr lang="nl-NL" dirty="0" err="1">
                <a:solidFill>
                  <a:prstClr val="black"/>
                </a:solidFill>
                <a:latin typeface="Calibri" panose="020F0502020204030204"/>
              </a:rPr>
              <a:t>Traas</a:t>
            </a: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– lid VGC met financiële achtergrond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Opdracht: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Vergroten kennis VGC bestuur van pensioenstelsel, vooral Wet Toekomst Pensioenen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/>
              </a:rPr>
              <a:t>Volgen besluitvormingsproces WTP en benutten momenten van beïnvloeding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Voorbereiden inbreng VGC in Koepel 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G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epensioneerden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/>
              </a:rPr>
              <a:t>Voorbereiden overleg VGC met SPC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Voorbereiden eventuele acties na inwerkingtreding WTP</a:t>
            </a:r>
          </a:p>
        </p:txBody>
      </p:sp>
    </p:spTree>
    <p:extLst>
      <p:ext uri="{BB962C8B-B14F-4D97-AF65-F5344CB8AC3E}">
        <p14:creationId xmlns:p14="http://schemas.microsoft.com/office/powerpoint/2010/main" val="20531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77" y="95181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315992" y="1125246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438709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Onderwerpen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113009"/>
            <a:ext cx="10840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Pensioencommissie: samenstelling en opdracht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 Toekomst Pensioenen: enkele hoofdlijnen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WTP: waar staan we nu en wat komt er aan?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WTP: verwachtingen &amp; vervolgstappen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1FE427-4F0A-D597-16AE-A02F6B124097}"/>
              </a:ext>
            </a:extLst>
          </p:cNvPr>
          <p:cNvSpPr/>
          <p:nvPr/>
        </p:nvSpPr>
        <p:spPr>
          <a:xfrm>
            <a:off x="774442" y="2846885"/>
            <a:ext cx="7688424" cy="4012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3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 Toekomst Pensioenen – enkele hoofdlijnen en verwachting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391126"/>
            <a:ext cx="10840384" cy="394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Pensioen wordt premiestelsel met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</a:t>
            </a:r>
            <a:r>
              <a:rPr lang="nl-NL" sz="2400" dirty="0" err="1">
                <a:solidFill>
                  <a:prstClr val="black"/>
                </a:solidFill>
                <a:latin typeface="Calibri" panose="020F0502020204030204"/>
              </a:rPr>
              <a:t>iduele</a:t>
            </a: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 pensioenkapitalen in plaats van streefuitkeringen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Pensioenen bewegen sneller en meer mee met conjunctuur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Sneller indexatie maar ook sneller korting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Individuele deelnemers geven zelf beleggingsmix aan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Risico’s bij individuele deelnemers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Verwachting m.b.t. indexeren: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Voor financieel zwakkere fondsen biedt WTP mogelijkheid om sneller te indexeren (=reserves aanspreken)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Financieel sterkere fondsen kunnen dit ook onder bestaande FTK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5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77" y="95181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315992" y="1125246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438709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Onderwerpen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D168-7756-2421-6A54-46D89BB408A3}"/>
              </a:ext>
            </a:extLst>
          </p:cNvPr>
          <p:cNvSpPr txBox="1"/>
          <p:nvPr/>
        </p:nvSpPr>
        <p:spPr>
          <a:xfrm>
            <a:off x="774442" y="2113009"/>
            <a:ext cx="10840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Pensioencommissie: samenstelling en opdracht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 Toekomst Pensioenen: enkele hoofdlijnen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WTP: waar staan we nu en wat komt er aan?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WTP: verwachtingen &amp; vervolgstappen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1FE427-4F0A-D597-16AE-A02F6B124097}"/>
              </a:ext>
            </a:extLst>
          </p:cNvPr>
          <p:cNvSpPr/>
          <p:nvPr/>
        </p:nvSpPr>
        <p:spPr>
          <a:xfrm>
            <a:off x="774442" y="3705302"/>
            <a:ext cx="7688424" cy="4012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7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van zaken WTP: race tegen de klok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274534A-85E3-796F-C151-71EE3E884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43566"/>
              </p:ext>
            </p:extLst>
          </p:nvPr>
        </p:nvGraphicFramePr>
        <p:xfrm>
          <a:off x="774442" y="2271072"/>
          <a:ext cx="10234478" cy="438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004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Tijdslijnen na inwerkingtreding WTP voor fondsen die ‘invaren’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38416CD-B43C-F55D-86ED-9DF64662BADF}"/>
              </a:ext>
            </a:extLst>
          </p:cNvPr>
          <p:cNvSpPr txBox="1">
            <a:spLocks/>
          </p:cNvSpPr>
          <p:nvPr/>
        </p:nvSpPr>
        <p:spPr>
          <a:xfrm>
            <a:off x="774443" y="2276272"/>
            <a:ext cx="10543591" cy="458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Arbeidsvoorwaardelijke fase 1-7-23 tot 1-1-2025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De sociale partners moeten een transitieplan opstellen en voorleggen aan de partijen die gebruik maken van het </a:t>
            </a:r>
            <a:r>
              <a:rPr lang="nl-NL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hoorrecht</a:t>
            </a:r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Pensioenfondsen beoordelen transitieplan t.a.v. uitvoerbaarheid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</a:rPr>
              <a:t>Vereniging van gepensioneerden (zoals VGC) kan gebruik maken van </a:t>
            </a:r>
            <a:r>
              <a:rPr lang="nl-NL" sz="1800" dirty="0" err="1">
                <a:latin typeface="Calibri" panose="020F0502020204030204" pitchFamily="34" charset="0"/>
              </a:rPr>
              <a:t>hoorrecht</a:t>
            </a:r>
            <a:endParaRPr lang="nl-NL" sz="1800" dirty="0"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</a:rPr>
              <a:t>VO heeft versterkt adviesrecht over het transitieplan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</a:rPr>
              <a:t>RvT heeft instemmingsrecht over het transitieplan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Het transitieplan moet voor 1-1-2025 (einde arbeidsvoorwaardelijke fase) aan het bestuur van het pensioenfonds worden verstrekt 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Onderbreng fase 1-1-25 tot 1-7-25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Het bestuur van het pensioenfonds heeft 6 maanden om te bepalen wie de uitvoering doet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</a:rPr>
              <a:t>Implementatie fase 1-7-25 tot 1-1-27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Het bestuur van het pensioenfonds houdt toezicht op de implementatie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4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A988CC-C29E-46BE-828B-57CC0B92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80" y="0"/>
            <a:ext cx="7002018" cy="140817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C20010-9DF9-4C01-B53D-ED4D4BE0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/>
          <a:stretch/>
        </p:blipFill>
        <p:spPr>
          <a:xfrm>
            <a:off x="2194695" y="1030065"/>
            <a:ext cx="6420612" cy="3309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40B0E8-15A0-1030-08FB-EAE6934BF7C9}"/>
              </a:ext>
            </a:extLst>
          </p:cNvPr>
          <p:cNvSpPr txBox="1"/>
          <p:nvPr/>
        </p:nvSpPr>
        <p:spPr>
          <a:xfrm>
            <a:off x="774442" y="1530220"/>
            <a:ext cx="10543592" cy="523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Positie individuele deelnemers/gepensioneerden in WTP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38416CD-B43C-F55D-86ED-9DF64662BADF}"/>
              </a:ext>
            </a:extLst>
          </p:cNvPr>
          <p:cNvSpPr txBox="1">
            <a:spLocks/>
          </p:cNvSpPr>
          <p:nvPr/>
        </p:nvSpPr>
        <p:spPr>
          <a:xfrm>
            <a:off x="774443" y="2053440"/>
            <a:ext cx="10543591" cy="458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Collectieve waardeoverdracht: geen individueel bezwaar/beroep mogelijk, maar wel: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Hoorrecht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voor verenigingen van gepensioneerden (mits voldoende representatief)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Versterkt adviesrecht voor het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Verantwoordingsorgaan van het betreffende pensioenfonds (VO)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Overige bezwaren: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onafhankelijke externe geschillencommissie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Claims zijn niet uit te sluiten: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O.a. over de vermeende (on)juistheid van de data van (groepen) individuele deelnemers/gepensioneerden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Claimstichting Pensioen (gesteund door o.a. </a:t>
            </a: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Seniorennetwerk Nederland)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bereidt zich voor op juridische procedures tegen de Staat der Nederlanden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28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672</Words>
  <Application>Microsoft Office PowerPoint</Application>
  <PresentationFormat>Breedbeeld</PresentationFormat>
  <Paragraphs>103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Hans Jansen</cp:lastModifiedBy>
  <cp:revision>123</cp:revision>
  <cp:lastPrinted>2022-04-07T08:52:49Z</cp:lastPrinted>
  <dcterms:created xsi:type="dcterms:W3CDTF">2018-03-01T08:36:22Z</dcterms:created>
  <dcterms:modified xsi:type="dcterms:W3CDTF">2023-05-31T12:59:48Z</dcterms:modified>
</cp:coreProperties>
</file>